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12192000"/>
  <p:notesSz cx="6858000" cy="9144000"/>
  <p:embeddedFontLst>
    <p:embeddedFont>
      <p:font typeface="Teko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8" roundtripDataSignature="AMtx7miNish10mdUSDtYIJc5LCYfPA7X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C103592-28B0-462F-AA8C-7C35CDF2C567}">
  <a:tblStyle styleId="{CC103592-28B0-462F-AA8C-7C35CDF2C56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54610D29-93D1-40D3-9D1B-FD41F52BBA0D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Teko-regular.fntdata"/><Relationship Id="rId25" Type="http://schemas.openxmlformats.org/officeDocument/2006/relationships/slide" Target="slides/slide19.xml"/><Relationship Id="rId28" Type="http://customschemas.google.com/relationships/presentationmetadata" Target="metadata"/><Relationship Id="rId27" Type="http://schemas.openxmlformats.org/officeDocument/2006/relationships/font" Target="fonts/Teko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2" name="Google Shape;18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0" name="Google Shape;190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5" name="Google Shape;215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3" name="Google Shape;223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2" name="Google Shape;232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6" name="Google Shape;13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3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" name="Google Shape;2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2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image" Target="../media/image2.jpg"/><Relationship Id="rId9" Type="http://schemas.openxmlformats.org/officeDocument/2006/relationships/image" Target="../media/image10.png"/><Relationship Id="rId5" Type="http://schemas.openxmlformats.org/officeDocument/2006/relationships/image" Target="../media/image1.jpg"/><Relationship Id="rId6" Type="http://schemas.openxmlformats.org/officeDocument/2006/relationships/image" Target="../media/image8.png"/><Relationship Id="rId7" Type="http://schemas.openxmlformats.org/officeDocument/2006/relationships/image" Target="../media/image18.png"/><Relationship Id="rId8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wikihow.com/Get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/>
          <p:nvPr/>
        </p:nvSpPr>
        <p:spPr>
          <a:xfrm>
            <a:off x="7363978" y="3753385"/>
            <a:ext cx="438432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833375" y="2642206"/>
            <a:ext cx="9664861" cy="421579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9179" y="2761383"/>
            <a:ext cx="8077890" cy="367992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2860250" y="192293"/>
            <a:ext cx="609442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LAKE 2022:WETLANDS: RESTORATION, CONSERVATION, AND MANAGEMENT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9476296" y="4066845"/>
            <a:ext cx="1761975" cy="16733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Names: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❖"/>
            </a:pPr>
            <a:r>
              <a:rPr b="1" i="1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GREESHMA BS </a:t>
            </a:r>
            <a:endParaRPr b="1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❖"/>
            </a:pPr>
            <a:r>
              <a:rPr b="1" i="1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SANJANA S </a:t>
            </a:r>
            <a:endParaRPr b="1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8 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f11bc89-c226-46a7-bdb6-954a5a448c57.jpg" id="158" name="Google Shape;1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7201" y="4264901"/>
            <a:ext cx="2175099" cy="14478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descr="511f39ae-27ac-4a65-b7db-8580d184a2e4.jpg" id="159" name="Google Shape;15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7450" y="1638992"/>
            <a:ext cx="1941096" cy="1432818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160" name="Google Shape;160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44100" y="1725550"/>
            <a:ext cx="1928825" cy="1403772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161" name="Google Shape;161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00154" y="4286257"/>
            <a:ext cx="1538326" cy="1550322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162" name="Google Shape;162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52795" y="4286257"/>
            <a:ext cx="1726532" cy="1528764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163" name="Google Shape;163;p10"/>
          <p:cNvSpPr txBox="1"/>
          <p:nvPr/>
        </p:nvSpPr>
        <p:spPr>
          <a:xfrm>
            <a:off x="1889298" y="6032235"/>
            <a:ext cx="95731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Black kite</a:t>
            </a:r>
            <a:endParaRPr/>
          </a:p>
        </p:txBody>
      </p:sp>
      <p:sp>
        <p:nvSpPr>
          <p:cNvPr id="164" name="Google Shape;164;p10"/>
          <p:cNvSpPr txBox="1"/>
          <p:nvPr/>
        </p:nvSpPr>
        <p:spPr>
          <a:xfrm>
            <a:off x="8740844" y="3143249"/>
            <a:ext cx="192715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Pied  bushchat</a:t>
            </a:r>
            <a:endParaRPr b="1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10"/>
          <p:cNvSpPr txBox="1"/>
          <p:nvPr/>
        </p:nvSpPr>
        <p:spPr>
          <a:xfrm>
            <a:off x="4128378" y="3121921"/>
            <a:ext cx="225337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Indian pond heron</a:t>
            </a:r>
            <a:endParaRPr/>
          </a:p>
        </p:txBody>
      </p:sp>
      <p:sp>
        <p:nvSpPr>
          <p:cNvPr id="166" name="Google Shape;166;p10"/>
          <p:cNvSpPr txBox="1"/>
          <p:nvPr/>
        </p:nvSpPr>
        <p:spPr>
          <a:xfrm>
            <a:off x="8402733" y="5852010"/>
            <a:ext cx="108715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Cattle egret</a:t>
            </a:r>
            <a:endParaRPr/>
          </a:p>
        </p:txBody>
      </p:sp>
      <p:pic>
        <p:nvPicPr>
          <p:cNvPr id="167" name="Google Shape;167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739206" y="1500174"/>
            <a:ext cx="1630446" cy="1430858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168" name="Google Shape;168;p10"/>
          <p:cNvSpPr txBox="1"/>
          <p:nvPr/>
        </p:nvSpPr>
        <p:spPr>
          <a:xfrm>
            <a:off x="1809721" y="3092305"/>
            <a:ext cx="213227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Purple swamphen</a:t>
            </a:r>
            <a:endParaRPr b="1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p10"/>
          <p:cNvSpPr txBox="1"/>
          <p:nvPr/>
        </p:nvSpPr>
        <p:spPr>
          <a:xfrm>
            <a:off x="3378814" y="5934968"/>
            <a:ext cx="125547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Common coot</a:t>
            </a:r>
            <a:endParaRPr/>
          </a:p>
        </p:txBody>
      </p:sp>
      <p:pic>
        <p:nvPicPr>
          <p:cNvPr id="170" name="Google Shape;170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381752" y="1656410"/>
            <a:ext cx="2102834" cy="1387094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171" name="Google Shape;171;p10"/>
          <p:cNvSpPr txBox="1"/>
          <p:nvPr/>
        </p:nvSpPr>
        <p:spPr>
          <a:xfrm>
            <a:off x="6337279" y="3136781"/>
            <a:ext cx="181812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Pied bushchat female</a:t>
            </a:r>
            <a:endParaRPr/>
          </a:p>
        </p:txBody>
      </p:sp>
      <p:sp>
        <p:nvSpPr>
          <p:cNvPr id="172" name="Google Shape;172;p10"/>
          <p:cNvSpPr txBox="1"/>
          <p:nvPr/>
        </p:nvSpPr>
        <p:spPr>
          <a:xfrm>
            <a:off x="2630739" y="848667"/>
            <a:ext cx="6923690" cy="46166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BIRDS OBSERVED IN AQUATIC STUDY AREA</a:t>
            </a:r>
            <a:endParaRPr/>
          </a:p>
        </p:txBody>
      </p:sp>
      <p:pic>
        <p:nvPicPr>
          <p:cNvPr id="173" name="Google Shape;173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504937" y="4265127"/>
            <a:ext cx="2119469" cy="1490465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174" name="Google Shape;174;p10"/>
          <p:cNvSpPr txBox="1"/>
          <p:nvPr/>
        </p:nvSpPr>
        <p:spPr>
          <a:xfrm>
            <a:off x="5323541" y="5934968"/>
            <a:ext cx="175881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 wattled lapwing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" name="Google Shape;179;p11"/>
          <p:cNvGraphicFramePr/>
          <p:nvPr/>
        </p:nvGraphicFramePr>
        <p:xfrm>
          <a:off x="1540042" y="15240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{54610D29-93D1-40D3-9D1B-FD41F52BBA0D}</a:tableStyleId>
              </a:tblPr>
              <a:tblGrid>
                <a:gridCol w="457200"/>
                <a:gridCol w="2057400"/>
                <a:gridCol w="2743200"/>
                <a:gridCol w="609600"/>
                <a:gridCol w="3276600"/>
              </a:tblGrid>
              <a:tr h="457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Sl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Common name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Scientific name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Nos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Activity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609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Cattle  egret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Bubulcus ibis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Feeding</a:t>
                      </a: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on insects in between floating aquatic plants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  <a:tr h="444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Pied</a:t>
                      </a: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bushchat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Saxicola</a:t>
                      </a:r>
                      <a:r>
                        <a:rPr b="1" i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capr</a:t>
                      </a: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ata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Flying  and resting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44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Common mynah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Acridotheres tristis</a:t>
                      </a:r>
                      <a:endParaRPr b="1" i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Feeding</a:t>
                      </a: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on insects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  <a:tr h="418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Jungle mynah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Acridotheres fuscus</a:t>
                      </a:r>
                      <a:endParaRPr b="1" i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Flying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68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Purple Swamp hen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Porphyrio poliocephalus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Walking</a:t>
                      </a: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on floating aquatic plants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  <a:tr h="318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Black kite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Milvus migrans</a:t>
                      </a:r>
                      <a:endParaRPr b="1" i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Flying and catching dragonflies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44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White throated kingfisher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Halcyon smyrnensis</a:t>
                      </a:r>
                      <a:endParaRPr b="1" i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Flying and  calling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44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Pale billed flower pecker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Dicaeum erythrohynchos</a:t>
                      </a:r>
                      <a:endParaRPr b="1" i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Calling</a:t>
                      </a: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from bushes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Common coot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Fulica atra</a:t>
                      </a:r>
                      <a:endParaRPr b="1" i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Resting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44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Indian pond heron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Ardeola Grayii</a:t>
                      </a:r>
                      <a:endParaRPr b="1" i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Resting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25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Ashy  Prinia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Prinia</a:t>
                      </a:r>
                      <a:r>
                        <a:rPr b="1" i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socialis</a:t>
                      </a:r>
                      <a:endParaRPr b="1" i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Calling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graphicFrame>
        <p:nvGraphicFramePr>
          <p:cNvPr id="185" name="Google Shape;185;p12"/>
          <p:cNvGraphicFramePr/>
          <p:nvPr/>
        </p:nvGraphicFramePr>
        <p:xfrm>
          <a:off x="4986779" y="66118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{54610D29-93D1-40D3-9D1B-FD41F52BBA0D}</a:tableStyleId>
              </a:tblPr>
              <a:tblGrid>
                <a:gridCol w="2457450"/>
                <a:gridCol w="1966275"/>
                <a:gridCol w="2457850"/>
              </a:tblGrid>
              <a:tr h="58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</a:rPr>
                        <a:t>Physical Parameters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Sample 1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Sample 2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>
                    <a:solidFill>
                      <a:srgbClr val="0070C0"/>
                    </a:solidFill>
                  </a:tcPr>
                </a:tc>
              </a:tr>
              <a:tr h="584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Colour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Pale yellow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Transparent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571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Temperature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 24 °C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24 °C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529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  Odour 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 Pungent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 Pungent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  <p:pic>
        <p:nvPicPr>
          <p:cNvPr id="186" name="Google Shape;186;p12"/>
          <p:cNvPicPr preferRelativeResize="0"/>
          <p:nvPr/>
        </p:nvPicPr>
        <p:blipFill rotWithShape="1">
          <a:blip r:embed="rId3">
            <a:alphaModFix/>
          </a:blip>
          <a:srcRect b="6379" l="11012" r="42755" t="40142"/>
          <a:stretch/>
        </p:blipFill>
        <p:spPr>
          <a:xfrm>
            <a:off x="94491" y="681037"/>
            <a:ext cx="4691517" cy="54959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7" name="Google Shape;187;p12"/>
          <p:cNvGraphicFramePr/>
          <p:nvPr/>
        </p:nvGraphicFramePr>
        <p:xfrm>
          <a:off x="4972344" y="319664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{54610D29-93D1-40D3-9D1B-FD41F52BBA0D}</a:tableStyleId>
              </a:tblPr>
              <a:tblGrid>
                <a:gridCol w="2326375"/>
                <a:gridCol w="2326375"/>
                <a:gridCol w="2326375"/>
              </a:tblGrid>
              <a:tr h="45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Chemical parameters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Sample 1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Sample 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5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pH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41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Total alkalinity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350ppm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340ppm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5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Total hardness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350ppm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600ppm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5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Dissolved oxygen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6mg/L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4mg/L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"/>
          <p:cNvSpPr txBox="1"/>
          <p:nvPr>
            <p:ph type="title"/>
          </p:nvPr>
        </p:nvSpPr>
        <p:spPr>
          <a:xfrm>
            <a:off x="0" y="752244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n-US"/>
              <a:t> Conclusion:</a:t>
            </a:r>
            <a:br>
              <a:rPr lang="en-US"/>
            </a:br>
            <a:endParaRPr/>
          </a:p>
        </p:txBody>
      </p:sp>
      <p:sp>
        <p:nvSpPr>
          <p:cNvPr id="193" name="Google Shape;193;p13"/>
          <p:cNvSpPr txBox="1"/>
          <p:nvPr>
            <p:ph idx="1" type="body"/>
          </p:nvPr>
        </p:nvSpPr>
        <p:spPr>
          <a:xfrm>
            <a:off x="838200" y="1937492"/>
            <a:ext cx="10256520" cy="38893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/>
              <a:t>There is overgrown algae which reduces the amount of dissolved oxygen present in the water and puts the aquatic life in danger.</a:t>
            </a:r>
            <a:endParaRPr/>
          </a:p>
          <a:p>
            <a:pPr indent="-2794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/>
          </a:p>
          <a:p>
            <a:pPr indent="-4572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/>
              <a:t>No proper management and monitoring methods are followed. 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794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508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/>
              <a:t>Methods of restoration of lake:</a:t>
            </a:r>
            <a:endParaRPr/>
          </a:p>
        </p:txBody>
      </p:sp>
      <p:sp>
        <p:nvSpPr>
          <p:cNvPr id="199" name="Google Shape;199;p14"/>
          <p:cNvSpPr txBox="1"/>
          <p:nvPr>
            <p:ph idx="1" type="body"/>
          </p:nvPr>
        </p:nvSpPr>
        <p:spPr>
          <a:xfrm>
            <a:off x="838200" y="1335431"/>
            <a:ext cx="10515600" cy="2312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 sz="1900">
                <a:latin typeface="Teko"/>
                <a:ea typeface="Teko"/>
                <a:cs typeface="Teko"/>
                <a:sym typeface="Teko"/>
              </a:rPr>
              <a:t>Step 1 - Treatment of invasive species</a:t>
            </a:r>
            <a:endParaRPr/>
          </a:p>
          <a:p>
            <a:pPr indent="0" lvl="0" marL="1143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900"/>
              <a:t>Begin the steps to remove invasive species. This is often done with herbicide treatment, controlled burning, or even mowing and trimming.</a:t>
            </a:r>
            <a:endParaRPr/>
          </a:p>
          <a:p>
            <a:pPr indent="0" lvl="0" marL="1143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 sz="1900">
                <a:latin typeface="Teko"/>
                <a:ea typeface="Teko"/>
                <a:cs typeface="Teko"/>
                <a:sym typeface="Teko"/>
              </a:rPr>
              <a:t>Step 2 - Placement of clean sand and sediment</a:t>
            </a:r>
            <a:endParaRPr b="1" sz="1900">
              <a:latin typeface="Teko"/>
              <a:ea typeface="Teko"/>
              <a:cs typeface="Teko"/>
              <a:sym typeface="Teko"/>
            </a:endParaRPr>
          </a:p>
          <a:p>
            <a:pPr indent="0" lvl="0" marL="1143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900"/>
              <a:t>Rebuilding the wetland using clean materials. Rebuilding efforts can include the installation of clean sand and organic black dirt</a:t>
            </a:r>
            <a:r>
              <a:rPr lang="en-US"/>
              <a:t>.</a:t>
            </a:r>
            <a:endParaRPr/>
          </a:p>
          <a:p>
            <a:pPr indent="0" lvl="0" marL="1143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200" name="Google Shape;200;p14"/>
          <p:cNvSpPr txBox="1"/>
          <p:nvPr/>
        </p:nvSpPr>
        <p:spPr>
          <a:xfrm>
            <a:off x="838200" y="3563332"/>
            <a:ext cx="1059337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143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  <a:t>Step 3 - Seeding and planting</a:t>
            </a:r>
            <a:endParaRPr/>
          </a:p>
          <a:p>
            <a:pPr indent="0" lvl="0" marL="1143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After the new material has been placed and graded, it is imperative to seed the area and plant native vegetation and trees quickly. This will ensure a quicker recovery, and it will help prevent Soil erosion.</a:t>
            </a:r>
            <a:endParaRPr b="1" i="0" sz="1800" u="none" cap="none" strike="noStrike">
              <a:solidFill>
                <a:srgbClr val="000000"/>
              </a:solidFill>
              <a:latin typeface="Teko"/>
              <a:ea typeface="Teko"/>
              <a:cs typeface="Teko"/>
              <a:sym typeface="Teko"/>
            </a:endParaRPr>
          </a:p>
          <a:p>
            <a:pPr indent="0" lvl="0" marL="1143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  <a:t>Step 4 – Management and monitoring</a:t>
            </a:r>
            <a:endParaRPr/>
          </a:p>
          <a:p>
            <a:pPr indent="0" lvl="0" marL="1143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Once the restoration is complete, there is typically a period of time when the contractor, engineer, or owner is required to monitor the wetland.</a:t>
            </a:r>
            <a:endParaRPr/>
          </a:p>
          <a:p>
            <a:pPr indent="0" lvl="0" marL="1143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Periodic maintenance is needed to replace plants that don’t grow or invasive species that move in while the native plants are taking root.</a:t>
            </a:r>
            <a:endParaRPr b="1" i="0" sz="1800" u="none" cap="none" strike="noStrike">
              <a:solidFill>
                <a:srgbClr val="000000"/>
              </a:solidFill>
              <a:latin typeface="Teko"/>
              <a:ea typeface="Teko"/>
              <a:cs typeface="Teko"/>
              <a:sym typeface="Tek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"/>
          <p:cNvSpPr txBox="1"/>
          <p:nvPr>
            <p:ph type="title"/>
          </p:nvPr>
        </p:nvSpPr>
        <p:spPr>
          <a:xfrm>
            <a:off x="838200" y="717452"/>
            <a:ext cx="10515600" cy="6189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454"/>
              <a:buNone/>
            </a:pPr>
            <a:r>
              <a:rPr b="1" lang="en-US"/>
              <a:t>Recommendations</a:t>
            </a:r>
            <a:endParaRPr/>
          </a:p>
        </p:txBody>
      </p:sp>
      <p:sp>
        <p:nvSpPr>
          <p:cNvPr id="206" name="Google Shape;206;p15"/>
          <p:cNvSpPr txBox="1"/>
          <p:nvPr>
            <p:ph idx="1" type="body"/>
          </p:nvPr>
        </p:nvSpPr>
        <p:spPr>
          <a:xfrm>
            <a:off x="740664" y="141109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Reduce the growth of algae which can be by the following ways</a:t>
            </a:r>
            <a:r>
              <a:rPr lang="en-US"/>
              <a:t>:</a:t>
            </a:r>
            <a:endParaRPr/>
          </a:p>
          <a:p>
            <a:pPr indent="-342900" lvl="0" marL="45720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-US"/>
              <a:t>     Plant aquatic plants such as  lily pads/water cress to absorb</a:t>
            </a:r>
            <a:endParaRPr/>
          </a:p>
          <a:p>
            <a:pPr indent="-342900" lvl="0" marL="45720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/>
              <a:t>         algae forming nutrients.</a:t>
            </a:r>
            <a:endParaRPr/>
          </a:p>
          <a:p>
            <a:pPr indent="-342900" lvl="0" marL="45720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-US"/>
              <a:t>     Add barley straw to the water</a:t>
            </a:r>
            <a:endParaRPr/>
          </a:p>
          <a:p>
            <a:pPr indent="-342900" lvl="0" marL="45720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-US"/>
              <a:t>     Introduce algae eating creatures to the lake, like tadpoles </a:t>
            </a:r>
            <a:endParaRPr/>
          </a:p>
          <a:p>
            <a:pPr indent="-342900" lvl="0" marL="45720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-US"/>
              <a:t>     Writing a letter to the responsible officials about the project                                      proposed by government </a:t>
            </a:r>
            <a:endParaRPr/>
          </a:p>
          <a:p>
            <a:pPr indent="0" lvl="0" marL="11430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6"/>
          <p:cNvSpPr txBox="1"/>
          <p:nvPr>
            <p:ph type="title"/>
          </p:nvPr>
        </p:nvSpPr>
        <p:spPr>
          <a:xfrm>
            <a:off x="838200" y="773723"/>
            <a:ext cx="10515600" cy="956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4000"/>
              <a:t>Development plan proposed by the government: </a:t>
            </a:r>
            <a:endParaRPr/>
          </a:p>
        </p:txBody>
      </p:sp>
      <p:sp>
        <p:nvSpPr>
          <p:cNvPr id="212" name="Google Shape;212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-US"/>
              <a:t>Fund allotted- INR 81 crores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-US"/>
              <a:t>Rejuvenation of lake by carrying out De-silting  and redirect the sewage channels to avoid water contact.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-US"/>
              <a:t>To create a floating island in the midst of the lake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-US"/>
              <a:t>To create a theme park with facilities like children’s play area, senior citizen’s area, jogging track, glasshouse, hanging bridge, toy train, garden with rich flora etc 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"/>
          <p:cNvSpPr txBox="1"/>
          <p:nvPr>
            <p:ph type="title"/>
          </p:nvPr>
        </p:nvSpPr>
        <p:spPr>
          <a:xfrm>
            <a:off x="373821" y="804470"/>
            <a:ext cx="10515600" cy="71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Calibri"/>
              <a:buNone/>
            </a:pPr>
            <a:r>
              <a:rPr b="1" lang="en-US"/>
              <a:t>Acknowledgements:</a:t>
            </a:r>
            <a:br>
              <a:rPr b="1" lang="en-US"/>
            </a:br>
            <a:endParaRPr b="1"/>
          </a:p>
        </p:txBody>
      </p:sp>
      <p:sp>
        <p:nvSpPr>
          <p:cNvPr id="218" name="Google Shape;218;p17"/>
          <p:cNvSpPr txBox="1"/>
          <p:nvPr>
            <p:ph idx="1" type="body"/>
          </p:nvPr>
        </p:nvSpPr>
        <p:spPr>
          <a:xfrm>
            <a:off x="373821" y="1282044"/>
            <a:ext cx="10389136" cy="1677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457200" lvl="0" marL="635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Noto Sans Symbols"/>
              <a:buChar char="⮚"/>
            </a:pPr>
            <a:r>
              <a:rPr lang="en-US"/>
              <a:t>We are thankful to our school and in-charge teachers for helping us throughout the whole project by explaining and clarifying doubts that we had during the project.</a:t>
            </a:r>
            <a:endParaRPr/>
          </a:p>
          <a:p>
            <a:pPr indent="-508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7647"/>
              <a:buNone/>
            </a:pPr>
            <a:r>
              <a:t/>
            </a:r>
            <a:endParaRPr/>
          </a:p>
          <a:p>
            <a:pPr indent="-457200" lvl="0" marL="635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Noto Sans Symbols"/>
              <a:buChar char="⮚"/>
            </a:pPr>
            <a:r>
              <a:rPr lang="en-US"/>
              <a:t>The members of the IISC institution for giving us a golden opportunity to present our project.</a:t>
            </a:r>
            <a:endParaRPr/>
          </a:p>
        </p:txBody>
      </p:sp>
      <p:sp>
        <p:nvSpPr>
          <p:cNvPr id="219" name="Google Shape;219;p17"/>
          <p:cNvSpPr txBox="1"/>
          <p:nvPr/>
        </p:nvSpPr>
        <p:spPr>
          <a:xfrm>
            <a:off x="520502" y="2996294"/>
            <a:ext cx="351416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References:</a:t>
            </a:r>
            <a:endParaRPr/>
          </a:p>
        </p:txBody>
      </p:sp>
      <p:sp>
        <p:nvSpPr>
          <p:cNvPr id="220" name="Google Shape;220;p17"/>
          <p:cNvSpPr txBox="1"/>
          <p:nvPr/>
        </p:nvSpPr>
        <p:spPr>
          <a:xfrm>
            <a:off x="759800" y="4107766"/>
            <a:ext cx="6285695" cy="1046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39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⮚"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Books- Forest and wetlands by Eileen Lucas 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Disappearing wetlands by Eileen Lucas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b="0" i="0" lang="en-US" sz="20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http://www.wikihow.com/Get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-Rid-of-algae-in-ponds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18"/>
          <p:cNvPicPr preferRelativeResize="0"/>
          <p:nvPr/>
        </p:nvPicPr>
        <p:blipFill rotWithShape="1">
          <a:blip r:embed="rId3">
            <a:alphaModFix/>
          </a:blip>
          <a:srcRect b="0" l="0" r="0" t="7208"/>
          <a:stretch/>
        </p:blipFill>
        <p:spPr>
          <a:xfrm>
            <a:off x="479607" y="1297354"/>
            <a:ext cx="3592772" cy="4372001"/>
          </a:xfrm>
          <a:prstGeom prst="rect">
            <a:avLst/>
          </a:prstGeom>
          <a:noFill/>
          <a:ln cap="sq" cmpd="sng" w="190500">
            <a:solidFill>
              <a:srgbClr val="C8C6BD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  <p:sp>
        <p:nvSpPr>
          <p:cNvPr id="226" name="Google Shape;226;p18"/>
          <p:cNvSpPr txBox="1"/>
          <p:nvPr/>
        </p:nvSpPr>
        <p:spPr>
          <a:xfrm>
            <a:off x="3463138" y="589468"/>
            <a:ext cx="694962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Picture Gallery</a:t>
            </a:r>
            <a:endParaRPr/>
          </a:p>
        </p:txBody>
      </p:sp>
      <p:pic>
        <p:nvPicPr>
          <p:cNvPr id="227" name="Google Shape;227;p18"/>
          <p:cNvPicPr preferRelativeResize="0"/>
          <p:nvPr/>
        </p:nvPicPr>
        <p:blipFill rotWithShape="1">
          <a:blip r:embed="rId4">
            <a:alphaModFix/>
          </a:blip>
          <a:srcRect b="47654" l="42294" r="43660" t="37622"/>
          <a:stretch/>
        </p:blipFill>
        <p:spPr>
          <a:xfrm>
            <a:off x="4072379" y="1431365"/>
            <a:ext cx="2943912" cy="432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60836" y="1431366"/>
            <a:ext cx="2584669" cy="4214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8"/>
          <p:cNvPicPr preferRelativeResize="0"/>
          <p:nvPr/>
        </p:nvPicPr>
        <p:blipFill rotWithShape="1">
          <a:blip r:embed="rId6">
            <a:alphaModFix/>
          </a:blip>
          <a:srcRect b="35960" l="42103" r="43783" t="17844"/>
          <a:stretch/>
        </p:blipFill>
        <p:spPr>
          <a:xfrm>
            <a:off x="9808349" y="1431365"/>
            <a:ext cx="2276814" cy="4214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Introduction:</a:t>
            </a:r>
            <a:endParaRPr/>
          </a:p>
        </p:txBody>
      </p:sp>
      <p:sp>
        <p:nvSpPr>
          <p:cNvPr id="102" name="Google Shape;102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Lakes, like every surface water source, are very important for water supply in communities, cities, agriculture and industry.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Urban lake is not stand alone entity but is the reflection of its watershed and there is a direct linkage between them.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Lake pollution has affected socially, economically, and biologically.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Lakes of Bangalore water have become unfit for drinking or for commercial purposes.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OBJECTIVES:</a:t>
            </a:r>
            <a:endParaRPr/>
          </a:p>
        </p:txBody>
      </p:sp>
      <p:sp>
        <p:nvSpPr>
          <p:cNvPr id="108" name="Google Shape;108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/>
              <a:t>To measure different physical and chemical parameters of the lake.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/>
              <a:t>To observe flora and fauna.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/>
              <a:t>To suggest methods to restore  the lake.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/>
              <a:t>STUDY AREA : MALLATHAHALLI LAKE</a:t>
            </a:r>
            <a:endParaRPr/>
          </a:p>
        </p:txBody>
      </p:sp>
      <p:pic>
        <p:nvPicPr>
          <p:cNvPr id="114" name="Google Shape;11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825625"/>
            <a:ext cx="5430625" cy="3915299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115" name="Google Shape;11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98944" y="1825625"/>
            <a:ext cx="4554855" cy="2916936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116" name="Google Shape;116;p4"/>
          <p:cNvSpPr txBox="1"/>
          <p:nvPr/>
        </p:nvSpPr>
        <p:spPr>
          <a:xfrm>
            <a:off x="6798944" y="4863255"/>
            <a:ext cx="455485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Mallathahalli lake is located in Bangalore,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Near Ullal Upanagara.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/>
          <p:nvPr>
            <p:ph type="title"/>
          </p:nvPr>
        </p:nvSpPr>
        <p:spPr>
          <a:xfrm>
            <a:off x="0" y="326214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/>
              <a:t>TIMELINE</a:t>
            </a:r>
            <a:endParaRPr b="1"/>
          </a:p>
        </p:txBody>
      </p:sp>
      <p:pic>
        <p:nvPicPr>
          <p:cNvPr id="122" name="Google Shape;12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449" y="2211924"/>
            <a:ext cx="4695124" cy="3673309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123" name="Google Shape;12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1915" y="2211926"/>
            <a:ext cx="4695124" cy="3673307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124" name="Google Shape;124;p5"/>
          <p:cNvSpPr txBox="1"/>
          <p:nvPr/>
        </p:nvSpPr>
        <p:spPr>
          <a:xfrm>
            <a:off x="766449" y="1526699"/>
            <a:ext cx="4695124" cy="492412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LAKE IN 2004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6241915" y="1526699"/>
            <a:ext cx="4695124" cy="492412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LAKE IN 2012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/>
          <p:nvPr/>
        </p:nvSpPr>
        <p:spPr>
          <a:xfrm>
            <a:off x="766449" y="1526699"/>
            <a:ext cx="4695124" cy="492412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LAKE IN 2016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6"/>
          <p:cNvSpPr txBox="1"/>
          <p:nvPr/>
        </p:nvSpPr>
        <p:spPr>
          <a:xfrm>
            <a:off x="6241915" y="1526699"/>
            <a:ext cx="4695124" cy="492412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LAKE IN 2022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8082" y="2211926"/>
            <a:ext cx="4593491" cy="3673309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133" name="Google Shape;13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92731" y="2211926"/>
            <a:ext cx="4593491" cy="3589505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Methods:</a:t>
            </a:r>
            <a:endParaRPr/>
          </a:p>
        </p:txBody>
      </p:sp>
      <p:sp>
        <p:nvSpPr>
          <p:cNvPr id="139" name="Google Shape;139;p7"/>
          <p:cNvSpPr txBox="1"/>
          <p:nvPr>
            <p:ph idx="1" type="body"/>
          </p:nvPr>
        </p:nvSpPr>
        <p:spPr>
          <a:xfrm>
            <a:off x="838200" y="125333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Water samples  are collected at two different points of the lake.  </a:t>
            </a:r>
            <a:endParaRPr sz="28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i="1" lang="en-US" sz="2800">
                <a:latin typeface="Times New Roman"/>
                <a:ea typeface="Times New Roman"/>
                <a:cs typeface="Times New Roman"/>
                <a:sym typeface="Times New Roman"/>
              </a:rPr>
              <a:t>Water analysis 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on the samples collected from the lake was tested with the help of testing kits for the physical and chemical parameters.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4400" u="sng">
                <a:latin typeface="Times New Roman"/>
                <a:ea typeface="Times New Roman"/>
                <a:cs typeface="Times New Roman"/>
                <a:sym typeface="Times New Roman"/>
              </a:rPr>
              <a:t>Test for Total hardness of water</a:t>
            </a:r>
            <a:endParaRPr/>
          </a:p>
        </p:txBody>
      </p:sp>
      <p:sp>
        <p:nvSpPr>
          <p:cNvPr id="145" name="Google Shape;145;p8"/>
          <p:cNvSpPr txBox="1"/>
          <p:nvPr>
            <p:ph idx="1" type="body"/>
          </p:nvPr>
        </p:nvSpPr>
        <p:spPr>
          <a:xfrm>
            <a:off x="923041" y="1571101"/>
            <a:ext cx="10515600" cy="25389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US" sz="2800">
                <a:latin typeface="Times New Roman"/>
                <a:ea typeface="Times New Roman"/>
                <a:cs typeface="Times New Roman"/>
                <a:sym typeface="Times New Roman"/>
              </a:rPr>
              <a:t>Test for Total Hardness Of Water using water testing kit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graphicFrame>
        <p:nvGraphicFramePr>
          <p:cNvPr id="146" name="Google Shape;146;p8"/>
          <p:cNvGraphicFramePr/>
          <p:nvPr/>
        </p:nvGraphicFramePr>
        <p:xfrm>
          <a:off x="1243553" y="246857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{CC103592-28B0-462F-AA8C-7C35CDF2C567}</a:tableStyleId>
              </a:tblPr>
              <a:tblGrid>
                <a:gridCol w="2426100"/>
                <a:gridCol w="2426100"/>
                <a:gridCol w="2426100"/>
              </a:tblGrid>
              <a:tr h="823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Sample No.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Sample 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Sample 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5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No Of Drops.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12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31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Final Value.(mg/L</a:t>
                      </a:r>
                      <a:endParaRPr b="1"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350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600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4400" u="sng">
                <a:latin typeface="Times New Roman"/>
                <a:ea typeface="Times New Roman"/>
                <a:cs typeface="Times New Roman"/>
                <a:sym typeface="Times New Roman"/>
              </a:rPr>
              <a:t>Test </a:t>
            </a:r>
            <a:r>
              <a:rPr lang="en-US" sz="4800" u="sng">
                <a:latin typeface="Times New Roman"/>
                <a:ea typeface="Times New Roman"/>
                <a:cs typeface="Times New Roman"/>
                <a:sym typeface="Times New Roman"/>
              </a:rPr>
              <a:t>for</a:t>
            </a:r>
            <a:r>
              <a:rPr lang="en-US" sz="4400" u="sng">
                <a:latin typeface="Times New Roman"/>
                <a:ea typeface="Times New Roman"/>
                <a:cs typeface="Times New Roman"/>
                <a:sym typeface="Times New Roman"/>
              </a:rPr>
              <a:t> dissolved oxygen level</a:t>
            </a:r>
            <a:endParaRPr/>
          </a:p>
        </p:txBody>
      </p:sp>
      <p:sp>
        <p:nvSpPr>
          <p:cNvPr id="152" name="Google Shape;152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US" sz="2800">
                <a:latin typeface="Times New Roman"/>
                <a:ea typeface="Times New Roman"/>
                <a:cs typeface="Times New Roman"/>
                <a:sym typeface="Times New Roman"/>
              </a:rPr>
              <a:t>Test for Dissolved Oxygen Level was done using water testing kit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graphicFrame>
        <p:nvGraphicFramePr>
          <p:cNvPr id="153" name="Google Shape;153;p9"/>
          <p:cNvGraphicFramePr/>
          <p:nvPr/>
        </p:nvGraphicFramePr>
        <p:xfrm>
          <a:off x="1526356" y="316740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{CC103592-28B0-462F-AA8C-7C35CDF2C567}</a:tableStyleId>
              </a:tblPr>
              <a:tblGrid>
                <a:gridCol w="1944050"/>
                <a:gridCol w="1944050"/>
                <a:gridCol w="1944050"/>
              </a:tblGrid>
              <a:tr h="55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Sample No.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Sample 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Sample 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03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Syringe Reading</a:t>
                      </a:r>
                      <a:endParaRPr b="1"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96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Final Value.(mg/L)</a:t>
                      </a:r>
                      <a:endParaRPr b="1"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vikramaditya</dc:creator>
</cp:coreProperties>
</file>